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0" r:id="rId5"/>
    <p:sldId id="317" r:id="rId6"/>
    <p:sldId id="324" r:id="rId7"/>
    <p:sldId id="318" r:id="rId8"/>
    <p:sldId id="316" r:id="rId9"/>
    <p:sldId id="325" r:id="rId10"/>
    <p:sldId id="321" r:id="rId11"/>
    <p:sldId id="264" r:id="rId12"/>
    <p:sldId id="326" r:id="rId13"/>
    <p:sldId id="302" r:id="rId14"/>
    <p:sldId id="301" r:id="rId15"/>
    <p:sldId id="310" r:id="rId16"/>
    <p:sldId id="311" r:id="rId17"/>
    <p:sldId id="327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ndert Laan" initials="SCL" lastIdx="1" clrIdx="0">
    <p:extLst>
      <p:ext uri="{19B8F6BF-5375-455C-9EA6-DF929625EA0E}">
        <p15:presenceInfo xmlns:p15="http://schemas.microsoft.com/office/powerpoint/2012/main" userId="Stendert La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C0C0C0"/>
    <a:srgbClr val="707070"/>
    <a:srgbClr val="00B389"/>
    <a:srgbClr val="F1F3FD"/>
    <a:srgbClr val="0D38E0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2" autoAdjust="0"/>
  </p:normalViewPr>
  <p:slideViewPr>
    <p:cSldViewPr snapToGrid="0" showGuides="1">
      <p:cViewPr varScale="1">
        <p:scale>
          <a:sx n="74" d="100"/>
          <a:sy n="74" d="100"/>
        </p:scale>
        <p:origin x="72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 mod="1"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81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3" animBg="1"/>
      <p:bldP spid="10" grpId="0" animBg="1"/>
      <p:bldP spid="10" grpId="1" animBg="1"/>
      <p:bldP spid="10" grpId="3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Dia</a:t>
            </a:r>
            <a:r>
              <a:rPr lang="en-GB" dirty="0"/>
              <a:t> met </a:t>
            </a:r>
            <a:r>
              <a:rPr lang="en-GB" dirty="0" err="1"/>
              <a:t>tekst</a:t>
            </a:r>
            <a:r>
              <a:rPr lang="en-GB" dirty="0"/>
              <a:t>. </a:t>
            </a:r>
            <a:r>
              <a:rPr lang="en-GB" dirty="0" err="1"/>
              <a:t>Voorbeeld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Level 1, default bullets</a:t>
            </a:r>
          </a:p>
          <a:p>
            <a:pPr lvl="1"/>
            <a:r>
              <a:rPr lang="en-GB" dirty="0"/>
              <a:t>Level 2, (sub bullets)</a:t>
            </a:r>
          </a:p>
          <a:p>
            <a:pPr lvl="2"/>
            <a:r>
              <a:rPr lang="en-GB" dirty="0"/>
              <a:t>Level 3 (</a:t>
            </a:r>
            <a:r>
              <a:rPr lang="en-GB" dirty="0" err="1"/>
              <a:t>bodytext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Level 4 (Subtitle)</a:t>
            </a:r>
          </a:p>
          <a:p>
            <a:pPr lvl="4"/>
            <a:r>
              <a:rPr lang="en-GB" dirty="0"/>
              <a:t>Level 5 (numbers)</a:t>
            </a:r>
          </a:p>
          <a:p>
            <a:pPr lvl="5"/>
            <a:r>
              <a:rPr lang="en-GB" dirty="0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-scale-community/use-case-hisea/blob/main/notebooks/visualise_delft3dfm.ipynb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github.com/openearth/dfm_tools" TargetMode="External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hyperlink" Target="https://github.com/openearth/dfm_tools#features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hyperlink" Target="https://github.com/openearth/dfm_tools/blob/master/notebooks/postprocessing_readme_example.ipynb" TargetMode="External"/><Relationship Id="rId10" Type="http://schemas.openxmlformats.org/officeDocument/2006/relationships/image" Target="../media/image27.png"/><Relationship Id="rId4" Type="http://schemas.openxmlformats.org/officeDocument/2006/relationships/hyperlink" Target="https://github.com/openearth/dfm_tools#installation" TargetMode="External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tares/HYDROLIB-core" TargetMode="External"/><Relationship Id="rId2" Type="http://schemas.openxmlformats.org/officeDocument/2006/relationships/hyperlink" Target="https://deltares.github.io/HYDROLIB-core/0.3.1/topics/dhydro_support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7F9F16-38F3-4C18-8CF0-49A766FBC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Jelmer Veenstra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Python package for D-</a:t>
            </a:r>
            <a:r>
              <a:rPr lang="en-GB" dirty="0" err="1"/>
              <a:t>FlowFM</a:t>
            </a:r>
            <a:r>
              <a:rPr lang="en-GB" dirty="0"/>
              <a:t> input and output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17-10-2022</a:t>
            </a:r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dfm_tools</a:t>
            </a:r>
            <a:br>
              <a:rPr lang="en-GB" dirty="0"/>
            </a:b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Naam </a:t>
            </a:r>
            <a:r>
              <a:rPr lang="en-GB" dirty="0" err="1"/>
              <a:t>Achternaam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5C6B98-1E05-4733-BF63-48B890F4B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04" b="12798"/>
          <a:stretch/>
        </p:blipFill>
        <p:spPr>
          <a:xfrm>
            <a:off x="375539" y="3680770"/>
            <a:ext cx="5720461" cy="288730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9186E-71BF-475D-8E2B-788614B10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supports flexible meshes (unstructured) map/</a:t>
            </a:r>
            <a:r>
              <a:rPr lang="en-US" dirty="0" err="1"/>
              <a:t>fou</a:t>
            </a:r>
            <a:r>
              <a:rPr lang="en-US" dirty="0"/>
              <a:t>/</a:t>
            </a:r>
            <a:r>
              <a:rPr lang="en-US" dirty="0" err="1"/>
              <a:t>rst</a:t>
            </a:r>
            <a:r>
              <a:rPr lang="en-US" dirty="0"/>
              <a:t>/net</a:t>
            </a:r>
          </a:p>
          <a:p>
            <a:r>
              <a:rPr lang="en-US" dirty="0"/>
              <a:t>supports partitions (and handles ghost cells)</a:t>
            </a:r>
          </a:p>
          <a:p>
            <a:r>
              <a:rPr lang="en-US" dirty="0"/>
              <a:t>will be converted to </a:t>
            </a:r>
            <a:r>
              <a:rPr lang="en-US" dirty="0" err="1"/>
              <a:t>xarray</a:t>
            </a:r>
            <a:r>
              <a:rPr lang="en-US" dirty="0"/>
              <a:t> for more convenience/performance</a:t>
            </a:r>
          </a:p>
          <a:p>
            <a:r>
              <a:rPr lang="en-US" dirty="0"/>
              <a:t>satellite backgrounds with </a:t>
            </a:r>
            <a:r>
              <a:rPr lang="en-US" dirty="0" err="1"/>
              <a:t>contextily</a:t>
            </a:r>
            <a:endParaRPr lang="en-US" dirty="0"/>
          </a:p>
          <a:p>
            <a:r>
              <a:rPr lang="en-US" dirty="0"/>
              <a:t>3D slicing: next slide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E7EA9-EC04-4FBA-9978-BFE8918E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mapfiles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F5487-FD8B-4195-B871-72186BE5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B5537-25F5-4B02-8800-12AAFAC9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34D10-9449-4C0A-A38C-B3CADEADE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05" b="9055"/>
          <a:stretch/>
        </p:blipFill>
        <p:spPr>
          <a:xfrm>
            <a:off x="6052980" y="3648112"/>
            <a:ext cx="5959048" cy="3201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A46F04-BB9F-49BB-82A4-ECE052506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717" y="0"/>
            <a:ext cx="4864150" cy="36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9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BB33-6F9C-471D-82F6-7D4D6558B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610126" cy="4322763"/>
          </a:xfrm>
        </p:spPr>
        <p:txBody>
          <a:bodyPr/>
          <a:lstStyle/>
          <a:p>
            <a:r>
              <a:rPr lang="en-US" dirty="0"/>
              <a:t>given a polyline (blue)</a:t>
            </a:r>
          </a:p>
          <a:p>
            <a:r>
              <a:rPr lang="en-US" dirty="0"/>
              <a:t>slice trough 3D partitioned FM map data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9034-1DFC-4163-A97C-DA6299EF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slice trough 3D partitioned FM map data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4071-0473-449A-92ED-E508BBF5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67A1B-9489-4262-B123-FE95B7F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6610C-FAC1-4FC8-B14A-6F3814E1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777" y="1253192"/>
            <a:ext cx="3872636" cy="29044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6131C4-FE6D-41E8-9DB4-12E526DEA8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5171" y="4014517"/>
            <a:ext cx="4297072" cy="28002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E57503-9905-4B82-B03F-52B5894C75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39862" y="4014517"/>
            <a:ext cx="5461369" cy="2479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E892EC-2ED1-4324-A0DE-361E5911C0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11"/>
          <a:stretch/>
        </p:blipFill>
        <p:spPr>
          <a:xfrm>
            <a:off x="6827648" y="1541373"/>
            <a:ext cx="5364352" cy="254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50DE-1D3F-4138-9E5D-279A0DAB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cartopy</a:t>
            </a:r>
            <a:r>
              <a:rPr lang="en-US" dirty="0"/>
              <a:t> </a:t>
            </a:r>
            <a:r>
              <a:rPr lang="en-US" dirty="0" err="1"/>
              <a:t>basemaps</a:t>
            </a:r>
            <a:r>
              <a:rPr lang="en-US" dirty="0"/>
              <a:t> and coastlines/borders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887C1-00E8-4C15-A7B0-87E60586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1BA7-B49A-4C8A-9B6F-FE4FD95D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050B0-FCBF-450D-BE3A-DC5C88AF0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almost any </a:t>
            </a:r>
            <a:r>
              <a:rPr lang="en-US" dirty="0" err="1"/>
              <a:t>epsg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1DC20-8D5E-4765-BD5A-B6922B5D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8" y="2561334"/>
            <a:ext cx="7445867" cy="413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DF2A-63FD-42D0-8999-6F17D336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29" y="1002735"/>
            <a:ext cx="5007034" cy="58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A0E52E-E76B-44EA-9E95-C963F45B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" t="2430" r="2562" b="3333"/>
          <a:stretch/>
        </p:blipFill>
        <p:spPr>
          <a:xfrm>
            <a:off x="7232030" y="837140"/>
            <a:ext cx="4782893" cy="356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D2CAB-0A2D-4817-A0CC-FD1F88F0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vector plots for </a:t>
            </a:r>
            <a:r>
              <a:rPr lang="en-US" dirty="0" err="1"/>
              <a:t>regulargrids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0400F-4BED-4E4C-ADBF-DB0D1CF2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8432F-79F6-444E-AABC-D4A0E2CE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F0552-D50A-44E4-A558-79706324E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SFINCS, Delft3D4, </a:t>
            </a:r>
            <a:r>
              <a:rPr lang="en-US" dirty="0" err="1"/>
              <a:t>oceanmodels</a:t>
            </a:r>
            <a:r>
              <a:rPr lang="en-US" dirty="0"/>
              <a:t>, </a:t>
            </a:r>
            <a:r>
              <a:rPr lang="en-US" dirty="0" err="1"/>
              <a:t>meteomodels</a:t>
            </a:r>
            <a:endParaRPr lang="nl-NL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DF1A8138-8695-4DC9-B726-1EECF672BF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DADF14-87F6-42FC-B2B4-4C6231BB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"/>
          <a:stretch/>
        </p:blipFill>
        <p:spPr>
          <a:xfrm>
            <a:off x="48056" y="2110671"/>
            <a:ext cx="6036737" cy="4594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0A49E-3645-4951-9FFA-9A2681B9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90" y="4407971"/>
            <a:ext cx="6108370" cy="22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EAA1-8978-4E16-B203-4B0B6796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Next steps</a:t>
            </a:r>
            <a:endParaRPr lang="nl-NL" dirty="0">
              <a:highlight>
                <a:srgbClr val="FFFF00"/>
              </a:highligh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E5D58-7374-421A-A4E6-D9E0EEDC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0DBB3-1693-4DE8-BDA3-B890FBB0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DA959-4F26-4641-AA45-29D0175116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r>
              <a:rPr lang="nl-NL" dirty="0">
                <a:highlight>
                  <a:srgbClr val="FFFF00"/>
                </a:highlight>
              </a:rPr>
              <a:t>uitbreiding/</a:t>
            </a:r>
            <a:r>
              <a:rPr lang="nl-NL" dirty="0" err="1">
                <a:highlight>
                  <a:srgbClr val="FFFF00"/>
                </a:highlight>
              </a:rPr>
              <a:t>improvements</a:t>
            </a:r>
            <a:r>
              <a:rPr lang="nl-NL" dirty="0">
                <a:highlight>
                  <a:srgbClr val="FFFF00"/>
                </a:highlight>
              </a:rPr>
              <a:t>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support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D3D4?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extra </a:t>
            </a:r>
            <a:r>
              <a:rPr lang="nl-NL" dirty="0" err="1">
                <a:highlight>
                  <a:srgbClr val="FFFF00"/>
                </a:highlight>
              </a:rPr>
              <a:t>models</a:t>
            </a:r>
            <a:r>
              <a:rPr lang="nl-NL" dirty="0">
                <a:highlight>
                  <a:srgbClr val="FFFF00"/>
                </a:highlight>
              </a:rPr>
              <a:t>/sources 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download/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evt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xESMF</a:t>
            </a:r>
            <a:r>
              <a:rPr lang="nl-NL" dirty="0">
                <a:highlight>
                  <a:srgbClr val="FFFF00"/>
                </a:highlight>
              </a:rPr>
              <a:t> </a:t>
            </a:r>
            <a:r>
              <a:rPr lang="nl-NL" dirty="0" err="1">
                <a:highlight>
                  <a:srgbClr val="FFFF00"/>
                </a:highlight>
              </a:rPr>
              <a:t>for</a:t>
            </a:r>
            <a:r>
              <a:rPr lang="nl-NL" dirty="0">
                <a:highlight>
                  <a:srgbClr val="FFFF00"/>
                </a:highlight>
              </a:rPr>
              <a:t> CMCC, </a:t>
            </a:r>
            <a:r>
              <a:rPr lang="en-US" dirty="0">
                <a:highlight>
                  <a:srgbClr val="FFFF00"/>
                </a:highlight>
              </a:rPr>
              <a:t>climate forcing cmip6 procedure (=</a:t>
            </a:r>
            <a:r>
              <a:rPr lang="en-US" dirty="0" err="1">
                <a:highlight>
                  <a:srgbClr val="FFFF00"/>
                </a:highlight>
              </a:rPr>
              <a:t>calendarconversion</a:t>
            </a:r>
            <a:r>
              <a:rPr lang="en-US" dirty="0">
                <a:highlight>
                  <a:srgbClr val="FFFF00"/>
                </a:highlight>
              </a:rPr>
              <a:t>)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others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gebruikerswensen intern/</a:t>
            </a:r>
            <a:r>
              <a:rPr lang="nl-NL" dirty="0" err="1">
                <a:highlight>
                  <a:srgbClr val="FFFF00"/>
                </a:highlight>
              </a:rPr>
              <a:t>rws</a:t>
            </a:r>
            <a:r>
              <a:rPr lang="nl-NL" dirty="0">
                <a:highlight>
                  <a:srgbClr val="FFFF00"/>
                </a:highlight>
              </a:rPr>
              <a:t>/overig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afstemmen overlap </a:t>
            </a:r>
            <a:r>
              <a:rPr lang="nl-NL" dirty="0" err="1">
                <a:highlight>
                  <a:srgbClr val="FFFF00"/>
                </a:highlight>
              </a:rPr>
              <a:t>xugrid</a:t>
            </a:r>
            <a:r>
              <a:rPr lang="nl-NL" dirty="0">
                <a:highlight>
                  <a:srgbClr val="FFFF00"/>
                </a:highlight>
              </a:rPr>
              <a:t>, </a:t>
            </a:r>
            <a:r>
              <a:rPr lang="nl-NL" dirty="0" err="1">
                <a:highlight>
                  <a:srgbClr val="FFFF00"/>
                </a:highlight>
              </a:rPr>
              <a:t>hydromt</a:t>
            </a:r>
            <a:r>
              <a:rPr lang="nl-NL" dirty="0">
                <a:highlight>
                  <a:srgbClr val="FFFF00"/>
                </a:highlight>
              </a:rPr>
              <a:t>, </a:t>
            </a:r>
            <a:r>
              <a:rPr lang="nl-NL" dirty="0" err="1">
                <a:highlight>
                  <a:srgbClr val="FFFF00"/>
                </a:highlight>
              </a:rPr>
              <a:t>coastalhazardsteam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ea</a:t>
            </a:r>
            <a:r>
              <a:rPr lang="nl-NL" dirty="0">
                <a:highlight>
                  <a:srgbClr val="FFFF00"/>
                </a:highlight>
              </a:rPr>
              <a:t> (bob </a:t>
            </a:r>
            <a:r>
              <a:rPr lang="nl-NL" dirty="0" err="1">
                <a:highlight>
                  <a:srgbClr val="FFFF00"/>
                </a:highlight>
              </a:rPr>
              <a:t>hoogendoorn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notices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many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githubs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repos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etc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improvement</a:t>
            </a:r>
            <a:r>
              <a:rPr lang="nl-NL" dirty="0">
                <a:highlight>
                  <a:srgbClr val="FFFF00"/>
                </a:highlight>
              </a:rPr>
              <a:t> of reading D-</a:t>
            </a:r>
            <a:r>
              <a:rPr lang="nl-NL" dirty="0" err="1">
                <a:highlight>
                  <a:srgbClr val="FFFF00"/>
                </a:highlight>
              </a:rPr>
              <a:t>FlowFM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mapdata</a:t>
            </a:r>
            <a:r>
              <a:rPr lang="nl-NL" dirty="0">
                <a:highlight>
                  <a:srgbClr val="FFFF00"/>
                </a:highlight>
              </a:rPr>
              <a:t> (move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xarray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maybe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xugrid</a:t>
            </a:r>
            <a:r>
              <a:rPr lang="nl-NL" dirty="0">
                <a:highlight>
                  <a:srgbClr val="FFFF00"/>
                </a:highlight>
              </a:rPr>
              <a:t>, but mind </a:t>
            </a:r>
            <a:r>
              <a:rPr lang="nl-NL" dirty="0" err="1">
                <a:highlight>
                  <a:srgbClr val="FFFF00"/>
                </a:highlight>
              </a:rPr>
              <a:t>partitions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slicing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r>
              <a:rPr lang="nl-NL" dirty="0">
                <a:highlight>
                  <a:srgbClr val="FFFF00"/>
                </a:highlight>
              </a:rPr>
              <a:t>voorbeelden toevoegen: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ini</a:t>
            </a:r>
            <a:r>
              <a:rPr lang="nl-NL" dirty="0">
                <a:highlight>
                  <a:srgbClr val="FFFF00"/>
                </a:highlight>
              </a:rPr>
              <a:t> field uit 2D/3D map/</a:t>
            </a:r>
            <a:r>
              <a:rPr lang="nl-NL" dirty="0" err="1">
                <a:highlight>
                  <a:srgbClr val="FFFF00"/>
                </a:highlight>
              </a:rPr>
              <a:t>rst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gtsm</a:t>
            </a:r>
            <a:r>
              <a:rPr lang="nl-NL" dirty="0">
                <a:highlight>
                  <a:srgbClr val="FFFF00"/>
                </a:highlight>
              </a:rPr>
              <a:t> voorbeeld?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monthly/daily means or depth average of his/map fields (to show power of pandas/</a:t>
            </a:r>
            <a:r>
              <a:rPr lang="en-US" dirty="0" err="1">
                <a:highlight>
                  <a:srgbClr val="FFFF00"/>
                </a:highlight>
              </a:rPr>
              <a:t>xarray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biesbosch</a:t>
            </a:r>
            <a:r>
              <a:rPr lang="nl-NL" dirty="0">
                <a:highlight>
                  <a:srgbClr val="FFFF00"/>
                </a:highlight>
              </a:rPr>
              <a:t> toevoegen: </a:t>
            </a:r>
            <a:r>
              <a:rPr lang="nl-NL" dirty="0"/>
              <a:t>c:\DATA\dfm_tools_testdata\hydrolib_nc\bb_fact2_009a_net.nc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</a:t>
            </a:r>
            <a:r>
              <a:rPr lang="nl-NL" dirty="0" err="1">
                <a:highlight>
                  <a:srgbClr val="FFFF00"/>
                </a:highlight>
              </a:rPr>
              <a:t>rmm</a:t>
            </a:r>
            <a:r>
              <a:rPr lang="nl-NL" dirty="0">
                <a:highlight>
                  <a:srgbClr val="FFFF00"/>
                </a:highlight>
              </a:rPr>
              <a:t>/</a:t>
            </a:r>
            <a:r>
              <a:rPr lang="nl-NL" dirty="0" err="1">
                <a:highlight>
                  <a:srgbClr val="FFFF00"/>
                </a:highlight>
              </a:rPr>
              <a:t>tcoms</a:t>
            </a:r>
            <a:r>
              <a:rPr lang="nl-NL" dirty="0">
                <a:highlight>
                  <a:srgbClr val="FFFF00"/>
                </a:highlight>
              </a:rPr>
              <a:t> (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map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 (</a:t>
            </a:r>
            <a:r>
              <a:rPr lang="nl-NL" dirty="0" err="1">
                <a:highlight>
                  <a:srgbClr val="FFFF00"/>
                </a:highlight>
              </a:rPr>
              <a:t>simple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wl</a:t>
            </a:r>
            <a:r>
              <a:rPr lang="nl-NL" dirty="0">
                <a:highlight>
                  <a:srgbClr val="FFFF00"/>
                </a:highlight>
              </a:rPr>
              <a:t> and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/sigma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z</a:t>
            </a:r>
            <a:r>
              <a:rPr lang="nl-NL" dirty="0">
                <a:highlight>
                  <a:srgbClr val="FFFF00"/>
                </a:highlight>
              </a:rPr>
              <a:t>?) (400sec TK?)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nesting FM in FM? (</a:t>
            </a:r>
            <a:r>
              <a:rPr lang="nl-NL" dirty="0" err="1">
                <a:highlight>
                  <a:srgbClr val="FFFF00"/>
                </a:highlight>
              </a:rPr>
              <a:t>invdist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interpolate</a:t>
            </a:r>
            <a:r>
              <a:rPr lang="nl-NL" dirty="0">
                <a:highlight>
                  <a:srgbClr val="FFFF00"/>
                </a:highlight>
              </a:rPr>
              <a:t> his </a:t>
            </a:r>
            <a:r>
              <a:rPr lang="nl-NL" dirty="0" err="1">
                <a:highlight>
                  <a:srgbClr val="FFFF00"/>
                </a:highlight>
              </a:rPr>
              <a:t>to</a:t>
            </a:r>
            <a:r>
              <a:rPr lang="nl-NL" dirty="0">
                <a:highlight>
                  <a:srgbClr val="FFFF00"/>
                </a:highlight>
              </a:rPr>
              <a:t> obs/</a:t>
            </a:r>
            <a:r>
              <a:rPr lang="nl-NL" dirty="0" err="1">
                <a:highlight>
                  <a:srgbClr val="FFFF00"/>
                </a:highlight>
              </a:rPr>
              <a:t>plipoints</a:t>
            </a:r>
            <a:r>
              <a:rPr lang="nl-NL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Example</a:t>
            </a:r>
            <a:r>
              <a:rPr lang="nl-NL" dirty="0">
                <a:highlight>
                  <a:srgbClr val="FFFF00"/>
                </a:highlight>
              </a:rPr>
              <a:t> notebook C-</a:t>
            </a:r>
            <a:r>
              <a:rPr lang="nl-NL" dirty="0" err="1">
                <a:highlight>
                  <a:srgbClr val="FFFF00"/>
                </a:highlight>
              </a:rPr>
              <a:t>scale</a:t>
            </a:r>
            <a:r>
              <a:rPr lang="nl-NL" dirty="0">
                <a:highlight>
                  <a:srgbClr val="FFFF00"/>
                </a:highlight>
              </a:rPr>
              <a:t>: </a:t>
            </a:r>
            <a:r>
              <a:rPr lang="nl-NL" dirty="0">
                <a:highlight>
                  <a:srgbClr val="FFFF00"/>
                </a:highlight>
                <a:hlinkClick r:id="rId2"/>
              </a:rPr>
              <a:t>https://github.com/c-scale-community/use-case-hisea/blob/main/notebooks/visualise_delft3dfm.ipynb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endParaRPr lang="nl-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69729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dfm_tools</a:t>
            </a:r>
            <a:r>
              <a:rPr lang="en-US" dirty="0"/>
              <a:t>: the concept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579120"/>
            <a:ext cx="7084957" cy="4834378"/>
          </a:xfrm>
        </p:spPr>
        <p:txBody>
          <a:bodyPr/>
          <a:lstStyle/>
          <a:p>
            <a:r>
              <a:rPr lang="en-GB" dirty="0"/>
              <a:t>What:</a:t>
            </a:r>
          </a:p>
          <a:p>
            <a:pPr lvl="1"/>
            <a:r>
              <a:rPr lang="en-GB" dirty="0"/>
              <a:t>Python package for pre- and postprocessing D-</a:t>
            </a:r>
            <a:r>
              <a:rPr lang="en-GB" dirty="0" err="1"/>
              <a:t>FlowFM</a:t>
            </a:r>
            <a:r>
              <a:rPr lang="en-GB" dirty="0"/>
              <a:t> input and output files</a:t>
            </a:r>
          </a:p>
          <a:p>
            <a:pPr lvl="1"/>
            <a:r>
              <a:rPr lang="en-GB" dirty="0"/>
              <a:t>convenience functions built on top of other packages like </a:t>
            </a:r>
            <a:r>
              <a:rPr lang="en-GB" dirty="0" err="1"/>
              <a:t>xarray</a:t>
            </a:r>
            <a:r>
              <a:rPr lang="en-GB" dirty="0"/>
              <a:t>, </a:t>
            </a:r>
            <a:r>
              <a:rPr lang="en-GB" dirty="0" err="1"/>
              <a:t>hydolib</a:t>
            </a:r>
            <a:r>
              <a:rPr lang="en-GB" dirty="0"/>
              <a:t>-core and many more</a:t>
            </a:r>
          </a:p>
          <a:p>
            <a:pPr lvl="1"/>
            <a:r>
              <a:rPr lang="en-GB" dirty="0"/>
              <a:t>features: </a:t>
            </a:r>
            <a:r>
              <a:rPr lang="nl-NL" dirty="0">
                <a:hlinkClick r:id="rId2"/>
              </a:rPr>
              <a:t>https://github.com/openearth/dfm_tools#features</a:t>
            </a:r>
            <a:endParaRPr lang="nl-NL" dirty="0"/>
          </a:p>
          <a:p>
            <a:pPr lvl="1"/>
            <a:endParaRPr lang="nl-NL" dirty="0"/>
          </a:p>
          <a:p>
            <a:r>
              <a:rPr lang="en-GB" dirty="0"/>
              <a:t>Why:</a:t>
            </a:r>
          </a:p>
          <a:p>
            <a:pPr lvl="1"/>
            <a:r>
              <a:rPr lang="en-GB" dirty="0"/>
              <a:t>sharing of workflows among users (colleagues/external)</a:t>
            </a:r>
          </a:p>
          <a:p>
            <a:pPr lvl="1"/>
            <a:r>
              <a:rPr lang="en-GB" dirty="0"/>
              <a:t>no need to reinvent the wheel</a:t>
            </a:r>
          </a:p>
          <a:p>
            <a:pPr lvl="1"/>
            <a:r>
              <a:rPr lang="en-GB" dirty="0"/>
              <a:t>developments driven by projects like </a:t>
            </a:r>
            <a:r>
              <a:rPr lang="en-GB" dirty="0" err="1"/>
              <a:t>hydrolib</a:t>
            </a:r>
            <a:r>
              <a:rPr lang="en-GB" dirty="0"/>
              <a:t>-core, </a:t>
            </a:r>
            <a:r>
              <a:rPr lang="en-GB" dirty="0" err="1"/>
              <a:t>MassBay</a:t>
            </a:r>
            <a:r>
              <a:rPr lang="en-GB" dirty="0"/>
              <a:t>, </a:t>
            </a:r>
            <a:r>
              <a:rPr lang="en-GB" dirty="0" err="1"/>
              <a:t>FutureMares</a:t>
            </a:r>
            <a:r>
              <a:rPr lang="en-GB" dirty="0"/>
              <a:t>, TCOMS</a:t>
            </a:r>
          </a:p>
          <a:p>
            <a:pPr lvl="1"/>
            <a:endParaRPr lang="en-GB" dirty="0"/>
          </a:p>
          <a:p>
            <a:r>
              <a:rPr lang="en-GB" dirty="0"/>
              <a:t>Where: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https://github.com/openearth/dfm_tools</a:t>
            </a:r>
            <a:endParaRPr lang="en-US" dirty="0"/>
          </a:p>
          <a:p>
            <a:pPr lvl="1"/>
            <a:r>
              <a:rPr lang="en-GB" dirty="0"/>
              <a:t>installable via pip:</a:t>
            </a:r>
            <a:r>
              <a:rPr lang="nl-NL" dirty="0"/>
              <a:t> </a:t>
            </a:r>
            <a:r>
              <a:rPr lang="nl-NL" dirty="0">
                <a:hlinkClick r:id="rId4"/>
              </a:rPr>
              <a:t>https://github.com/openearth/dfm_tools#installation</a:t>
            </a:r>
            <a:endParaRPr lang="nl-NL" dirty="0"/>
          </a:p>
          <a:p>
            <a:pPr lvl="1"/>
            <a:r>
              <a:rPr lang="en-US" dirty="0" err="1">
                <a:hlinkClick r:id="rId5"/>
              </a:rPr>
              <a:t>jupyter</a:t>
            </a:r>
            <a:r>
              <a:rPr lang="en-US" dirty="0">
                <a:hlinkClick r:id="rId5"/>
              </a:rPr>
              <a:t> notebook with example code</a:t>
            </a:r>
            <a:endParaRPr lang="nl-NL" dirty="0"/>
          </a:p>
          <a:p>
            <a:pPr lvl="1"/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628" y="2195244"/>
            <a:ext cx="2385890" cy="8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96575-CC5D-4CEC-B787-944C9FC95D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34" y="1567456"/>
            <a:ext cx="2107051" cy="538027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6F5FB90B-8779-469D-BEC0-52FED1D5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901818"/>
            <a:ext cx="2377723" cy="106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Pandas logo.svg - Wikimedia Commons">
            <a:extLst>
              <a:ext uri="{FF2B5EF4-FFF2-40B4-BE49-F238E27FC236}">
                <a16:creationId xmlns:a16="http://schemas.microsoft.com/office/drawing/2014/main" id="{4CA0490F-CB6F-4672-BA44-22D75749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35" y="4103946"/>
            <a:ext cx="2377723" cy="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ython Logo | Python Software Foundation">
            <a:extLst>
              <a:ext uri="{FF2B5EF4-FFF2-40B4-BE49-F238E27FC236}">
                <a16:creationId xmlns:a16="http://schemas.microsoft.com/office/drawing/2014/main" id="{A9E68D61-6326-4B6E-8723-568BE1B0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829" y="440270"/>
            <a:ext cx="3337137" cy="11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sing SciPy and LAMMP for Kinetic Monte Carlo Platform | Nuttapong La-ongtup">
            <a:extLst>
              <a:ext uri="{FF2B5EF4-FFF2-40B4-BE49-F238E27FC236}">
                <a16:creationId xmlns:a16="http://schemas.microsoft.com/office/drawing/2014/main" id="{EC8B9EC5-FE13-46E2-880E-A03B291C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5970261"/>
            <a:ext cx="1959199" cy="7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s and Logos — Dask documentation">
            <a:extLst>
              <a:ext uri="{FF2B5EF4-FFF2-40B4-BE49-F238E27FC236}">
                <a16:creationId xmlns:a16="http://schemas.microsoft.com/office/drawing/2014/main" id="{DAFB64D8-7771-4241-B161-D1301974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718" y="3302334"/>
            <a:ext cx="2186750" cy="80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6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2777823" cy="4322763"/>
          </a:xfrm>
        </p:spPr>
        <p:txBody>
          <a:bodyPr/>
          <a:lstStyle/>
          <a:p>
            <a:r>
              <a:rPr lang="en-US" dirty="0"/>
              <a:t>lazy loading of </a:t>
            </a:r>
            <a:r>
              <a:rPr lang="en-US" dirty="0" err="1"/>
              <a:t>netcdf</a:t>
            </a:r>
            <a:r>
              <a:rPr lang="en-US" dirty="0"/>
              <a:t> files with knowledge of the entire structure</a:t>
            </a:r>
          </a:p>
          <a:p>
            <a:r>
              <a:rPr lang="en-US" dirty="0"/>
              <a:t>easy indexing over all dimensions with .</a:t>
            </a:r>
            <a:r>
              <a:rPr lang="en-US" dirty="0" err="1"/>
              <a:t>isel</a:t>
            </a:r>
            <a:r>
              <a:rPr lang="en-US" dirty="0"/>
              <a:t>() and .</a:t>
            </a:r>
            <a:r>
              <a:rPr lang="en-US" dirty="0" err="1"/>
              <a:t>sel</a:t>
            </a:r>
            <a:r>
              <a:rPr lang="en-US" dirty="0"/>
              <a:t>()</a:t>
            </a:r>
          </a:p>
          <a:p>
            <a:r>
              <a:rPr lang="en-US" dirty="0" err="1"/>
              <a:t>preprocess_his</a:t>
            </a:r>
            <a:r>
              <a:rPr lang="en-US" dirty="0"/>
              <a:t>() enables indexing via station names (and other labels)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5C1D-B58C-4F51-9EDE-AF112BDD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89" y="3403390"/>
            <a:ext cx="9293792" cy="3338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08442-6CB1-4EE8-AACE-AAC9558D5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66"/>
          <a:stretch/>
        </p:blipFill>
        <p:spPr>
          <a:xfrm>
            <a:off x="3533474" y="1932316"/>
            <a:ext cx="9351516" cy="1362138"/>
          </a:xfrm>
          <a:prstGeom prst="rect">
            <a:avLst/>
          </a:prstGeom>
        </p:spPr>
      </p:pic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6F7880C6-4332-4984-AFE6-1BE8D371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0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B6E-DE00-4FE5-A4D9-D2E2ED06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: </a:t>
            </a:r>
            <a:r>
              <a:rPr lang="en-US" dirty="0" err="1"/>
              <a:t>io</a:t>
            </a:r>
            <a:r>
              <a:rPr lang="en-US" dirty="0"/>
              <a:t> of </a:t>
            </a:r>
            <a:r>
              <a:rPr lang="en-US" dirty="0" err="1"/>
              <a:t>netcdf</a:t>
            </a:r>
            <a:r>
              <a:rPr lang="en-US" dirty="0"/>
              <a:t> files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5FC4D-5077-4662-9FAB-FDA0DFAC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A65-89E6-4AAD-A095-6A9769B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61636-B25B-408B-BF19-BB1A8D9CE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3710552" cy="4322763"/>
          </a:xfrm>
        </p:spPr>
        <p:txBody>
          <a:bodyPr/>
          <a:lstStyle/>
          <a:p>
            <a:r>
              <a:rPr lang="en-US" dirty="0"/>
              <a:t>easy indexing (</a:t>
            </a:r>
            <a:r>
              <a:rPr lang="en-US" dirty="0" err="1"/>
              <a:t>subsetting</a:t>
            </a:r>
            <a:r>
              <a:rPr lang="en-US" dirty="0"/>
              <a:t>)</a:t>
            </a:r>
          </a:p>
          <a:p>
            <a:r>
              <a:rPr lang="en-US" dirty="0"/>
              <a:t>easy and complete plotting</a:t>
            </a:r>
          </a:p>
          <a:p>
            <a:r>
              <a:rPr lang="en-US" i="1" dirty="0"/>
              <a:t>.../tests/examples/postprocess_hisnc.py</a:t>
            </a:r>
          </a:p>
          <a:p>
            <a:endParaRPr lang="nl-NL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E2B2DD3B-03A6-43A1-A13C-1F87FEDD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228055"/>
            <a:ext cx="3108121" cy="11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48146-0988-4D88-AECC-A3DD26F4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73" y="2367888"/>
            <a:ext cx="7566927" cy="4540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9D909-3741-4DE5-B67B-E4414C5C1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97" r="21466" b="11377"/>
          <a:stretch/>
        </p:blipFill>
        <p:spPr>
          <a:xfrm>
            <a:off x="4891177" y="1703481"/>
            <a:ext cx="7300823" cy="5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052FA-A1CB-4239-B2CB-3BA561BDA754}"/>
              </a:ext>
            </a:extLst>
          </p:cNvPr>
          <p:cNvSpPr>
            <a:spLocks noGrp="1"/>
          </p:cNvSpPr>
          <p:nvPr>
            <p:ph type="dt" sz="quarter" idx="20"/>
          </p:nvPr>
        </p:nvSpPr>
        <p:spPr>
          <a:xfrm>
            <a:off x="12420600" y="4157663"/>
            <a:ext cx="153988" cy="1485900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NL"/>
              <a:t>26 april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9D0D3-CE68-4664-A4C3-EED8AFEAA5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1888788" y="541338"/>
            <a:ext cx="153987" cy="510222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defPPr>
              <a:defRPr lang="nl-NL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NL"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dirty="0"/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454CE860-A0C8-41B5-AA8D-E3514481A3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auto">
          <a:xfrm>
            <a:off x="11742738" y="6413500"/>
            <a:ext cx="450850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6C200-8D76-481C-A604-F1D1BFA18DC3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nl-NL" alt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380779-1A57-4602-9C5F-D8352080E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19700" cy="4322763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Core scripts &amp; tools for interaction with D-</a:t>
            </a:r>
            <a:r>
              <a:rPr lang="en-US" dirty="0" err="1"/>
              <a:t>FlowFM</a:t>
            </a:r>
            <a:r>
              <a:rPr lang="en-US" dirty="0"/>
              <a:t>:</a:t>
            </a:r>
          </a:p>
          <a:p>
            <a:pPr>
              <a:defRPr/>
            </a:pPr>
            <a:r>
              <a:rPr lang="en-US" dirty="0"/>
              <a:t>reading/writing of (almost all) D-</a:t>
            </a:r>
            <a:r>
              <a:rPr lang="en-US" dirty="0" err="1"/>
              <a:t>FlowFM</a:t>
            </a:r>
            <a:r>
              <a:rPr lang="en-US" dirty="0"/>
              <a:t> input files (</a:t>
            </a:r>
            <a:r>
              <a:rPr lang="en-US" dirty="0" err="1"/>
              <a:t>mdu</a:t>
            </a:r>
            <a:r>
              <a:rPr lang="en-US" dirty="0"/>
              <a:t>, </a:t>
            </a:r>
            <a:r>
              <a:rPr lang="en-US" dirty="0" err="1"/>
              <a:t>ext</a:t>
            </a:r>
            <a:r>
              <a:rPr lang="en-US" dirty="0"/>
              <a:t>, </a:t>
            </a:r>
            <a:r>
              <a:rPr lang="en-US" dirty="0" err="1"/>
              <a:t>bc</a:t>
            </a:r>
            <a:r>
              <a:rPr lang="en-US" dirty="0"/>
              <a:t>, </a:t>
            </a:r>
            <a:r>
              <a:rPr lang="en-US" dirty="0" err="1"/>
              <a:t>pli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full functionalities: </a:t>
            </a:r>
            <a:r>
              <a:rPr lang="en-US" dirty="0">
                <a:hlinkClick r:id="rId2"/>
              </a:rPr>
              <a:t>https://deltares.github.io/HYDROLIB-core/0.3.1/topics/dhydro_support/</a:t>
            </a:r>
            <a:endParaRPr lang="en-US" dirty="0"/>
          </a:p>
          <a:p>
            <a:pPr>
              <a:defRPr/>
            </a:pPr>
            <a:r>
              <a:rPr lang="en-US" dirty="0"/>
              <a:t>supported, documented, maintained</a:t>
            </a:r>
          </a:p>
          <a:p>
            <a:pPr>
              <a:defRPr/>
            </a:pPr>
            <a:r>
              <a:rPr lang="en-US" dirty="0"/>
              <a:t>available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https://github.com/Deltares/HYDROLIB-core</a:t>
            </a:r>
            <a:endParaRPr lang="en-US" dirty="0"/>
          </a:p>
          <a:p>
            <a:pPr>
              <a:defRPr/>
            </a:pPr>
            <a:r>
              <a:rPr lang="en-US" dirty="0"/>
              <a:t>users do not need to re-invent the wheel about “basic stuff/file formats”, focus on the analysis itself</a:t>
            </a:r>
          </a:p>
          <a:p>
            <a:pPr marL="324000" indent="-324000"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3C6BD48-1181-45F9-A5EB-C21FF1C228D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18885" t="11697" r="18885" b="11275"/>
          <a:stretch/>
        </p:blipFill>
        <p:spPr>
          <a:xfrm>
            <a:off x="6494038" y="1314432"/>
            <a:ext cx="5098810" cy="4770456"/>
          </a:xfrm>
        </p:spPr>
      </p:pic>
      <p:sp>
        <p:nvSpPr>
          <p:cNvPr id="27650" name="Title 1">
            <a:extLst>
              <a:ext uri="{FF2B5EF4-FFF2-40B4-BE49-F238E27FC236}">
                <a16:creationId xmlns:a16="http://schemas.microsoft.com/office/drawing/2014/main" id="{1E041602-B6BD-40A8-A7B6-B4B4937D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84213"/>
            <a:ext cx="7550150" cy="935037"/>
          </a:xfrm>
        </p:spPr>
        <p:txBody>
          <a:bodyPr/>
          <a:lstStyle/>
          <a:p>
            <a:pPr eaLnBrk="1" hangingPunct="1"/>
            <a:r>
              <a:rPr lang="en-US" altLang="nl-NL" dirty="0"/>
              <a:t>HYDROLIB: </a:t>
            </a:r>
            <a:r>
              <a:rPr lang="en-US" altLang="nl-NL" dirty="0" err="1"/>
              <a:t>io</a:t>
            </a:r>
            <a:r>
              <a:rPr lang="en-US" altLang="nl-NL" dirty="0"/>
              <a:t> of D-</a:t>
            </a:r>
            <a:r>
              <a:rPr lang="en-US" altLang="nl-NL" dirty="0" err="1"/>
              <a:t>FlowFM</a:t>
            </a:r>
            <a:r>
              <a:rPr lang="en-US" altLang="nl-NL" dirty="0"/>
              <a:t> input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FB6EA-5903-4B60-9693-C43E488B6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59" y="407528"/>
            <a:ext cx="3099689" cy="791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6E1554-A228-4D62-87E0-9990F95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140" y="1333039"/>
            <a:ext cx="3642264" cy="2731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BCECF-C1CD-4ABA-A20A-59736296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reading+plotting</a:t>
            </a:r>
            <a:r>
              <a:rPr lang="en-US" dirty="0"/>
              <a:t> of D-</a:t>
            </a:r>
            <a:r>
              <a:rPr lang="en-US" dirty="0" err="1"/>
              <a:t>FlowFM</a:t>
            </a:r>
            <a:r>
              <a:rPr lang="en-US" dirty="0"/>
              <a:t> input files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3517-7547-4B0D-8A73-397501F4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4CF49-430B-45F5-A47F-2831B856B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682150"/>
            <a:ext cx="4228474" cy="4402737"/>
          </a:xfrm>
        </p:spPr>
        <p:txBody>
          <a:bodyPr/>
          <a:lstStyle/>
          <a:p>
            <a:r>
              <a:rPr lang="en-US" dirty="0" err="1"/>
              <a:t>hydrolib</a:t>
            </a:r>
            <a:r>
              <a:rPr lang="en-US" dirty="0"/>
              <a:t> for reading files</a:t>
            </a:r>
          </a:p>
          <a:p>
            <a:r>
              <a:rPr lang="en-US" dirty="0"/>
              <a:t>conversion to </a:t>
            </a:r>
            <a:r>
              <a:rPr lang="en-US" dirty="0" err="1"/>
              <a:t>xarray</a:t>
            </a:r>
            <a:r>
              <a:rPr lang="en-US" dirty="0"/>
              <a:t>/pandas dataset</a:t>
            </a:r>
          </a:p>
          <a:p>
            <a:r>
              <a:rPr lang="en-US" dirty="0" err="1"/>
              <a:t>pli</a:t>
            </a:r>
            <a:r>
              <a:rPr lang="en-US" dirty="0"/>
              <a:t>/</a:t>
            </a:r>
            <a:r>
              <a:rPr lang="en-US" dirty="0" err="1"/>
              <a:t>pliz</a:t>
            </a:r>
            <a:r>
              <a:rPr lang="en-US" dirty="0"/>
              <a:t>/</a:t>
            </a:r>
            <a:r>
              <a:rPr lang="en-US" dirty="0" err="1"/>
              <a:t>ldb</a:t>
            </a:r>
            <a:r>
              <a:rPr lang="en-US" dirty="0"/>
              <a:t>/</a:t>
            </a:r>
            <a:r>
              <a:rPr lang="en-US" dirty="0" err="1"/>
              <a:t>tek</a:t>
            </a:r>
            <a:r>
              <a:rPr lang="en-US" dirty="0"/>
              <a:t> (global, </a:t>
            </a:r>
            <a:r>
              <a:rPr lang="en-US" dirty="0" err="1"/>
              <a:t>Grevelingen</a:t>
            </a:r>
            <a:r>
              <a:rPr lang="en-US" dirty="0"/>
              <a:t>)</a:t>
            </a:r>
          </a:p>
          <a:p>
            <a:r>
              <a:rPr lang="en-US" dirty="0" err="1"/>
              <a:t>bc</a:t>
            </a:r>
            <a:r>
              <a:rPr lang="en-US" dirty="0"/>
              <a:t> (T3D salinity, </a:t>
            </a:r>
            <a:r>
              <a:rPr lang="en-US" dirty="0" err="1"/>
              <a:t>bc</a:t>
            </a:r>
            <a:r>
              <a:rPr lang="en-US" dirty="0"/>
              <a:t> (</a:t>
            </a:r>
            <a:r>
              <a:rPr lang="en-US" dirty="0" err="1"/>
              <a:t>TimeSeries</a:t>
            </a:r>
            <a:r>
              <a:rPr lang="en-US" dirty="0"/>
              <a:t> discharge)</a:t>
            </a:r>
          </a:p>
          <a:p>
            <a:r>
              <a:rPr lang="en-US" i="1" dirty="0"/>
              <a:t>.../tests/examples/preprocess_hydrolib_readbc.py</a:t>
            </a:r>
          </a:p>
          <a:p>
            <a:r>
              <a:rPr lang="en-US" i="1" dirty="0"/>
              <a:t>.../tests/examples/preprocess_hydrolib_readwritepol.py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F9A44-8179-4F87-86D3-9681D31D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767" y="1351101"/>
            <a:ext cx="3642264" cy="2731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A8CEA1-54DF-4EEC-B69E-4FB53A9B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175" y="4605526"/>
            <a:ext cx="4504948" cy="2252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4E933-EFD2-414B-89FF-AD5E2999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604" y="4144364"/>
            <a:ext cx="5463396" cy="27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0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7984-18B1-4562-84CB-1469724B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99" y="684000"/>
            <a:ext cx="8491517" cy="936000"/>
          </a:xfrm>
        </p:spPr>
        <p:txBody>
          <a:bodyPr/>
          <a:lstStyle/>
          <a:p>
            <a:r>
              <a:rPr lang="en-US" dirty="0"/>
              <a:t>Examples: interpolate </a:t>
            </a:r>
            <a:r>
              <a:rPr lang="en-US" dirty="0" err="1"/>
              <a:t>oceanmodel</a:t>
            </a:r>
            <a:r>
              <a:rPr lang="en-US" dirty="0"/>
              <a:t> to </a:t>
            </a:r>
            <a:r>
              <a:rPr lang="en-US" dirty="0" err="1"/>
              <a:t>bc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5E0E2-6E43-46F8-8971-961D6556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E566-57FC-4001-BE12-4DD1EF80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7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9A25E-D97F-4C59-9D09-A218001B6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2456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netcdf</a:t>
            </a:r>
            <a:r>
              <a:rPr lang="en-US" dirty="0"/>
              <a:t> data and .</a:t>
            </a:r>
            <a:r>
              <a:rPr lang="en-US" dirty="0" err="1"/>
              <a:t>interp</a:t>
            </a:r>
            <a:r>
              <a:rPr lang="en-US" dirty="0"/>
              <a:t>() to polyline points</a:t>
            </a:r>
          </a:p>
          <a:p>
            <a:r>
              <a:rPr lang="en-US" dirty="0" err="1"/>
              <a:t>hydrolib</a:t>
            </a:r>
            <a:r>
              <a:rPr lang="en-US" dirty="0"/>
              <a:t> for writing </a:t>
            </a:r>
            <a:r>
              <a:rPr lang="en-US" dirty="0" err="1"/>
              <a:t>bc</a:t>
            </a:r>
            <a:r>
              <a:rPr lang="en-US" dirty="0"/>
              <a:t>/</a:t>
            </a:r>
            <a:r>
              <a:rPr lang="en-US" dirty="0" err="1"/>
              <a:t>ext</a:t>
            </a:r>
            <a:r>
              <a:rPr lang="en-US" dirty="0"/>
              <a:t> and model structure</a:t>
            </a:r>
          </a:p>
          <a:p>
            <a:r>
              <a:rPr lang="en-US" i="1" dirty="0"/>
              <a:t>.../tests/examples/preprocess_interpolate_nc_to_bc.py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F8AF2-5A8A-4544-9FD4-0D78DE66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38" y="3989752"/>
            <a:ext cx="4780412" cy="286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5AD27-C35E-4E05-B981-F5340969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475" y="1135871"/>
            <a:ext cx="4756469" cy="28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E4853-FE05-4857-B481-B6204862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80" y="4326580"/>
            <a:ext cx="2820485" cy="1692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7FEB8-ABDE-4D1F-B992-F0DEEC6A8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3" y="3429000"/>
            <a:ext cx="4649937" cy="34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3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16B6-634C-4E57-9D40-782E248A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</a:t>
            </a:r>
            <a:r>
              <a:rPr lang="en-GB"/>
              <a:t>for regional </a:t>
            </a:r>
            <a:r>
              <a:rPr lang="en-GB" dirty="0"/>
              <a:t>models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C1D152-0EBA-47AD-B46E-D451FA861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9843077" cy="4349404"/>
          </a:xfrm>
        </p:spPr>
        <p:txBody>
          <a:bodyPr/>
          <a:lstStyle/>
          <a:p>
            <a:r>
              <a:rPr lang="en-GB" dirty="0"/>
              <a:t>Manually defined model boundaries, used for:</a:t>
            </a:r>
          </a:p>
          <a:p>
            <a:pPr lvl="1"/>
            <a:r>
              <a:rPr lang="en-GB" dirty="0"/>
              <a:t>Grid cut-out of GTSM (currently manual)</a:t>
            </a:r>
          </a:p>
          <a:p>
            <a:pPr lvl="1"/>
            <a:r>
              <a:rPr lang="en-GB" dirty="0"/>
              <a:t>Download of ERA5 and CMEMS field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/tests/examples/download_meteodata_oceandata.py</a:t>
            </a:r>
            <a:endParaRPr lang="en-GB" i="1" dirty="0"/>
          </a:p>
          <a:p>
            <a:pPr lvl="1"/>
            <a:r>
              <a:rPr lang="en-GB" dirty="0"/>
              <a:t>Generation of (2D) open boundary forcing from FES2014 (tidal constituents)</a:t>
            </a:r>
          </a:p>
          <a:p>
            <a:pPr marL="324000" lvl="1" indent="0">
              <a:buNone/>
            </a:pPr>
            <a:r>
              <a:rPr lang="en-GB" i="1" dirty="0"/>
              <a:t>	...</a:t>
            </a:r>
            <a:r>
              <a:rPr lang="en-US" i="1" dirty="0"/>
              <a:t>/tests/examples/preprocess_interpolate_nc_to_bc.py</a:t>
            </a:r>
            <a:endParaRPr lang="en-GB" dirty="0"/>
          </a:p>
          <a:p>
            <a:pPr lvl="1"/>
            <a:r>
              <a:rPr lang="en-GB" dirty="0"/>
              <a:t>Generation of (3D) open boundary forcing from CMEMS (salinity, temperature and </a:t>
            </a:r>
            <a:r>
              <a:rPr lang="en-GB" dirty="0" err="1"/>
              <a:t>sealevel</a:t>
            </a:r>
            <a:r>
              <a:rPr lang="en-GB" dirty="0"/>
              <a:t> anomaly)</a:t>
            </a:r>
          </a:p>
          <a:p>
            <a:pPr marL="324000" lvl="1" indent="0">
              <a:buNone/>
            </a:pPr>
            <a:r>
              <a:rPr lang="en-GB" i="1" dirty="0"/>
              <a:t>	 ...</a:t>
            </a:r>
            <a:r>
              <a:rPr lang="en-US" i="1" dirty="0"/>
              <a:t>/tests/examples/preprocess_interpolate_nc_to_bc.py</a:t>
            </a:r>
            <a:endParaRPr lang="en-GB" i="1" dirty="0"/>
          </a:p>
          <a:p>
            <a:pPr lvl="1"/>
            <a:r>
              <a:rPr lang="en-GB" dirty="0"/>
              <a:t>Generation of 3D initial fields from CMEMS (salinity and temperature)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/tests/examples/preprocess_ini_cmems_to_nc.py</a:t>
            </a:r>
            <a:endParaRPr lang="en-GB" i="1" dirty="0"/>
          </a:p>
          <a:p>
            <a:pPr lvl="1"/>
            <a:r>
              <a:rPr lang="en-GB" dirty="0"/>
              <a:t>Generation of meteorological forcing fields</a:t>
            </a:r>
          </a:p>
          <a:p>
            <a:pPr marL="324000" lvl="1" indent="0">
              <a:buNone/>
            </a:pPr>
            <a:r>
              <a:rPr lang="en-GB" dirty="0"/>
              <a:t>	</a:t>
            </a:r>
            <a:r>
              <a:rPr lang="en-GB" i="1" dirty="0"/>
              <a:t> ...</a:t>
            </a:r>
            <a:r>
              <a:rPr lang="en-US" i="1" dirty="0"/>
              <a:t>/tests/examples/preprocess_meteo_mergenetCDFtime_xarray.py</a:t>
            </a:r>
            <a:endParaRPr lang="en-GB" i="1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i="1" dirty="0" err="1"/>
              <a:t>dfm_tools</a:t>
            </a:r>
            <a:r>
              <a:rPr lang="en-GB" i="1" dirty="0"/>
              <a:t> </a:t>
            </a:r>
            <a:r>
              <a:rPr lang="en-GB" dirty="0"/>
              <a:t>enables the quick set-up of the basis of a 3D model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0C76A0-07D5-4CE5-9F43-E217B9EA5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8F0FB-B49C-4EBB-B107-DC925A90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5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7758-339B-4DFE-989E-C763AABB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read+plot</a:t>
            </a:r>
            <a:r>
              <a:rPr lang="en-US" dirty="0"/>
              <a:t> </a:t>
            </a:r>
            <a:r>
              <a:rPr lang="en-US" dirty="0" err="1"/>
              <a:t>hisfile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E6860-43C9-42A4-9CC3-FD10F60C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2619-1721-4F35-8DF3-66D84973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9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12C3F-CA38-4D56-9759-9EF3375EE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for reading </a:t>
            </a:r>
            <a:r>
              <a:rPr lang="en-US" dirty="0" err="1"/>
              <a:t>hisfile</a:t>
            </a:r>
            <a:r>
              <a:rPr lang="en-US" dirty="0"/>
              <a:t> (D-</a:t>
            </a:r>
            <a:r>
              <a:rPr lang="en-US" dirty="0" err="1"/>
              <a:t>FlowFM</a:t>
            </a:r>
            <a:r>
              <a:rPr lang="en-US" dirty="0"/>
              <a:t> and </a:t>
            </a:r>
            <a:r>
              <a:rPr lang="en-US" dirty="0" err="1"/>
              <a:t>sfincs</a:t>
            </a:r>
            <a:r>
              <a:rPr lang="en-US" dirty="0"/>
              <a:t>)</a:t>
            </a:r>
          </a:p>
          <a:p>
            <a:r>
              <a:rPr lang="en-US" dirty="0"/>
              <a:t>selection of data over dimensions: time, depth, stations, </a:t>
            </a:r>
            <a:r>
              <a:rPr lang="en-US" dirty="0" err="1"/>
              <a:t>cross_sections</a:t>
            </a:r>
            <a:r>
              <a:rPr lang="en-US" dirty="0"/>
              <a:t>, structures,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zt</a:t>
            </a:r>
            <a:r>
              <a:rPr lang="en-US" dirty="0"/>
              <a:t>-plot (timeseries of one point with depth dim)</a:t>
            </a:r>
          </a:p>
          <a:p>
            <a:r>
              <a:rPr lang="en-US" i="1" dirty="0"/>
              <a:t>.../tests/examples/postprocess_hisnc.py</a:t>
            </a:r>
          </a:p>
          <a:p>
            <a:r>
              <a:rPr lang="en-US" dirty="0"/>
              <a:t>coming up:</a:t>
            </a:r>
          </a:p>
          <a:p>
            <a:pPr lvl="1"/>
            <a:r>
              <a:rPr lang="en-US" dirty="0"/>
              <a:t>interpolation</a:t>
            </a:r>
          </a:p>
          <a:p>
            <a:pPr lvl="1"/>
            <a:r>
              <a:rPr lang="en-US" dirty="0"/>
              <a:t>nesting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A5566-0AA1-4485-9C33-FB822999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57" y="8274"/>
            <a:ext cx="3927244" cy="2356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06A97-5E9B-4920-8208-464319310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85"/>
          <a:stretch/>
        </p:blipFill>
        <p:spPr>
          <a:xfrm>
            <a:off x="6849834" y="2353534"/>
            <a:ext cx="5811531" cy="224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44A98-783F-4295-ADD2-91E082AB8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85"/>
          <a:stretch/>
        </p:blipFill>
        <p:spPr>
          <a:xfrm>
            <a:off x="6849834" y="4601630"/>
            <a:ext cx="5811531" cy="22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8916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DF6626-F3CA-4DB6-97F3-50ACA793C97C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58dc3081-d8a1-4e92-884a-04f6ca0fc63f"/>
    <ds:schemaRef ds:uri="http://schemas.microsoft.com/office/2006/documentManagement/types"/>
    <ds:schemaRef ds:uri="http://schemas.microsoft.com/office/2006/metadata/properties"/>
    <ds:schemaRef ds:uri="9dc10479-9fe1-482d-8b13-fa9fc147c365"/>
    <ds:schemaRef ds:uri="http://purl.org/dc/elements/1.1/"/>
    <ds:schemaRef ds:uri="5db5d4ef-9fd2-45ea-8e34-77d63cce28d8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7632B3-E712-4A5A-BFB2-E82A85748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b5d4ef-9fd2-45ea-8e34-77d63cce28d8"/>
    <ds:schemaRef ds:uri="9dc10479-9fe1-482d-8b13-fa9fc147c365"/>
    <ds:schemaRef ds:uri="58dc3081-d8a1-4e92-884a-04f6ca0fc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1686</TotalTime>
  <Words>626</Words>
  <Application>Microsoft Office PowerPoint</Application>
  <PresentationFormat>Widescreen</PresentationFormat>
  <Paragraphs>113</Paragraphs>
  <Slides>14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Deltares</vt:lpstr>
      <vt:lpstr>dfm_tools </vt:lpstr>
      <vt:lpstr>dfm_tools: the concept</vt:lpstr>
      <vt:lpstr>xarray: io of netcdf files</vt:lpstr>
      <vt:lpstr>xarray: io of netcdf files</vt:lpstr>
      <vt:lpstr>HYDROLIB: io of D-FlowFM input files</vt:lpstr>
      <vt:lpstr>Examples: reading+plotting of D-FlowFM input files</vt:lpstr>
      <vt:lpstr>Examples: interpolate oceanmodel to bc</vt:lpstr>
      <vt:lpstr>Application for regional models</vt:lpstr>
      <vt:lpstr>Examples: read+plot hisfile</vt:lpstr>
      <vt:lpstr>Examples: read+plot mapfiles</vt:lpstr>
      <vt:lpstr>Examples: slice trough 3D partitioned FM map data</vt:lpstr>
      <vt:lpstr>Examples: cartopy basemaps and coastlines/borders</vt:lpstr>
      <vt:lpstr>Examples: vector plots for regulargrids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Jelmer Veenstra</dc:creator>
  <dc:description>Template implementation by HQ Solutions B.V.</dc:description>
  <cp:lastModifiedBy>Jelmer Veenstra</cp:lastModifiedBy>
  <cp:revision>172</cp:revision>
  <dcterms:created xsi:type="dcterms:W3CDTF">2020-02-17T13:56:38Z</dcterms:created>
  <dcterms:modified xsi:type="dcterms:W3CDTF">2022-11-15T15:22:11Z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